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0" r:id="rId4"/>
    <p:sldId id="261" r:id="rId5"/>
    <p:sldId id="263" r:id="rId6"/>
    <p:sldId id="264" r:id="rId7"/>
    <p:sldId id="262" r:id="rId8"/>
    <p:sldId id="265" r:id="rId9"/>
    <p:sldId id="266" r:id="rId10"/>
    <p:sldId id="267" r:id="rId11"/>
    <p:sldId id="268" r:id="rId12"/>
    <p:sldId id="269" r:id="rId13"/>
    <p:sldId id="270" r:id="rId14"/>
    <p:sldId id="25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FFB6D5-656D-4574-90D1-0172D2810091}" v="43" dt="2025-02-22T04:18:34.255"/>
    <p1510:client id="{8BE527ED-F326-48E2-ADDE-6458B0E665EC}" v="871" dt="2025-02-20T04:49:02.608"/>
    <p1510:client id="{933DC2FB-679C-4143-C548-C805537B3723}" v="42" dt="2025-02-20T06:21:16.9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21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28C03-775A-493A-ADA0-B1B30BB93648}" type="datetimeFigureOut">
              <a:rPr lang="en-IN" smtClean="0"/>
              <a:t>21-02-2025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15B09F-3D07-4397-AD28-1B2678085B7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1681745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hdphoto1.wdp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B7C07E-47A8-4C17-BDA0-D013D1802A63}" type="datetimeFigureOut">
              <a:rPr lang="en-IN" smtClean="0"/>
              <a:t>21-02-2025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D2A48-12B6-478E-A505-2EAC9ECBCA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22105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31" y="2561493"/>
            <a:ext cx="11570677" cy="4062045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reflection stA="0" endPos="65000" dist="508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BC1AE-D3B2-47B8-9D24-1961509D6A2F}" type="datetime1">
              <a:rPr lang="en-IN" smtClean="0"/>
              <a:t>21-02-2025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1829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02201-91FA-436E-82EE-AE924DB63D1B}" type="datetime1">
              <a:rPr lang="en-IN" smtClean="0"/>
              <a:t>21-02-2025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8433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4A2C1D-CA4E-4726-8E11-5A55BB1985CA}" type="datetime1">
              <a:rPr lang="en-IN" smtClean="0"/>
              <a:t>21-02-2025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4304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223" y="2291499"/>
            <a:ext cx="4344149" cy="2866656"/>
          </a:xfrm>
          <a:prstGeom prst="rect">
            <a:avLst/>
          </a:prstGeom>
          <a:effectLst>
            <a:reflection stA="26000" endPos="65000" dist="508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80294"/>
            <a:ext cx="10515600" cy="40676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33953"/>
            <a:ext cx="10515600" cy="4143009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1FD81-00FA-42CE-887A-914548FB1869}" type="datetime1">
              <a:rPr lang="en-IN" smtClean="0"/>
              <a:t>21-02-2025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75518"/>
            <a:ext cx="10515600" cy="145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69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F59F0-A837-44F4-8C2A-789C92947C83}" type="datetime1">
              <a:rPr lang="en-IN" smtClean="0"/>
              <a:t>21-02-2025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4061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87FE-8024-4914-AD5C-1C3B39822A08}" type="datetime1">
              <a:rPr lang="en-IN" smtClean="0"/>
              <a:t>21-02-2025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9264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2ED3B-AEB0-4485-8CAC-8667103773EC}" type="datetime1">
              <a:rPr lang="en-IN" smtClean="0"/>
              <a:t>21-02-2025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0363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4F517-0251-4716-9726-8237670EF8DF}" type="datetime1">
              <a:rPr lang="en-IN" smtClean="0"/>
              <a:t>21-02-2025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155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17014-8F60-455F-9D31-3EBEB8E1D9C4}" type="datetime1">
              <a:rPr lang="en-IN" smtClean="0"/>
              <a:t>21-02-2025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5478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107BD-07D7-4FD5-8179-E837E27727E2}" type="datetime1">
              <a:rPr lang="en-IN" smtClean="0"/>
              <a:t>21-02-2025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1186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078F3-8F81-437A-A871-BD08FF96B8D3}" type="datetime1">
              <a:rPr lang="en-IN" smtClean="0"/>
              <a:t>21-02-2025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8911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30AD51-4145-44D9-B705-2FCE68CD53CC}" type="datetime1">
              <a:rPr lang="en-IN" smtClean="0"/>
              <a:t>21-02-2025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5B86D-0415-4975-93AB-BA798ADC576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1798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mAP@0.5:0.9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prakhar.gupta.21031@iitgoa.ac.in" TargetMode="External"/><Relationship Id="rId2" Type="http://schemas.openxmlformats.org/officeDocument/2006/relationships/hyperlink" Target="mailto:ayushman.baghel.21033@iitgoa.ac.in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huggingface.co/google/vit-base-patch16-224" TargetMode="External"/><Relationship Id="rId3" Type="http://schemas.openxmlformats.org/officeDocument/2006/relationships/hyperlink" Target="https://en.wikipedia.org/wiki/Coral_reef" TargetMode="External"/><Relationship Id="rId7" Type="http://schemas.openxmlformats.org/officeDocument/2006/relationships/hyperlink" Target="https://github.com/lucidrains/CoCa-pytorch" TargetMode="External"/><Relationship Id="rId2" Type="http://schemas.openxmlformats.org/officeDocument/2006/relationships/hyperlink" Target="https://coral.org/en/coral-reefs-101/why-care-about-reefs/biodiversity/?utm_source=chatgpt.co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2403.05930" TargetMode="External"/><Relationship Id="rId5" Type="http://schemas.openxmlformats.org/officeDocument/2006/relationships/hyperlink" Target="https://www.mdpi.com/2072-4292/12/3/489" TargetMode="External"/><Relationship Id="rId4" Type="http://schemas.openxmlformats.org/officeDocument/2006/relationships/hyperlink" Target="https://oceanservice.noaa.gov/education/tutorial_corals/coral07_importance.html" TargetMode="External"/><Relationship Id="rId9" Type="http://schemas.openxmlformats.org/officeDocument/2006/relationships/hyperlink" Target="https://paperswithcode.com/method/efficientnet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chemeClr val="accent1">
                <a:lumMod val="5000"/>
                <a:lumOff val="95000"/>
              </a:schemeClr>
            </a:gs>
            <a:gs pos="90000">
              <a:schemeClr val="accent1">
                <a:lumMod val="45000"/>
                <a:lumOff val="5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4" y="1720136"/>
            <a:ext cx="12177886" cy="978733"/>
          </a:xfrm>
        </p:spPr>
        <p:txBody>
          <a:bodyPr>
            <a:normAutofit fontScale="90000"/>
          </a:bodyPr>
          <a:lstStyle/>
          <a:p>
            <a:r>
              <a:rPr lang="en-US" altLang="en-US" sz="2800" dirty="0">
                <a:latin typeface="Arial Black"/>
              </a:rPr>
              <a:t> </a:t>
            </a:r>
            <a:r>
              <a:rPr lang="en-US" sz="2800" b="1" dirty="0">
                <a:ea typeface="+mj-lt"/>
                <a:cs typeface="+mj-lt"/>
              </a:rPr>
              <a:t>Coral Classification and Detection: Advancing Underwater Imaging for Biodiversity Monitoring</a:t>
            </a:r>
            <a:br>
              <a:rPr lang="en-US" sz="2800" b="1" dirty="0">
                <a:ea typeface="+mj-lt"/>
                <a:cs typeface="+mj-lt"/>
              </a:rPr>
            </a:br>
            <a:r>
              <a:rPr lang="en-US" sz="2800" b="1" dirty="0">
                <a:ea typeface="Calibri Light"/>
                <a:cs typeface="Calibri Light"/>
              </a:rPr>
              <a:t>Paper ID: 297</a:t>
            </a:r>
            <a:endParaRPr lang="en-US" sz="1300" u="sng" dirty="0">
              <a:ea typeface="+mj-lt"/>
              <a:cs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0350" y="2603952"/>
            <a:ext cx="10822760" cy="8213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en-US" dirty="0">
                <a:latin typeface="Tw Cen MT"/>
              </a:rPr>
              <a:t>Prakhar Gupta, Ayushman Baghel, Dr. </a:t>
            </a:r>
            <a:r>
              <a:rPr lang="en-US" altLang="en-US" dirty="0" err="1">
                <a:latin typeface="Tw Cen MT"/>
              </a:rPr>
              <a:t>Shitala</a:t>
            </a:r>
            <a:r>
              <a:rPr lang="en-US" altLang="en-US" dirty="0">
                <a:latin typeface="Tw Cen MT"/>
              </a:rPr>
              <a:t> Prasad, </a:t>
            </a:r>
            <a:r>
              <a:rPr lang="en-US" dirty="0">
                <a:ea typeface="+mn-lt"/>
                <a:cs typeface="+mn-lt"/>
              </a:rPr>
              <a:t>Pankaj P Singh</a:t>
            </a:r>
            <a:r>
              <a:rPr lang="en-US" altLang="en-US" dirty="0">
                <a:latin typeface="Tw Cen MT"/>
              </a:rPr>
              <a:t> .</a:t>
            </a:r>
            <a:br>
              <a:rPr lang="en-US" altLang="en-US" dirty="0">
                <a:latin typeface="Tw Cen MT" panose="020B0602020104020603" pitchFamily="34" charset="0"/>
              </a:rPr>
            </a:br>
            <a:r>
              <a:rPr lang="en-US" altLang="en-US" sz="1800" dirty="0">
                <a:latin typeface="Tw Cen MT"/>
              </a:rPr>
              <a:t>IIT Goa</a:t>
            </a:r>
          </a:p>
          <a:p>
            <a:endParaRPr lang="en-IN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615820" y="87086"/>
            <a:ext cx="10531151" cy="15068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98" y="6010590"/>
            <a:ext cx="1306951" cy="8474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554" y="5872065"/>
            <a:ext cx="1529256" cy="111753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741" y="5727258"/>
            <a:ext cx="1510782" cy="17018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9024" y="6098384"/>
            <a:ext cx="894086" cy="8227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760" y="6148739"/>
            <a:ext cx="2278030" cy="85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512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FD7A03-F8D2-4AEC-EE4F-51B322E3EE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EDAEB-323B-7C91-EE5E-74895E8C7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89" y="1434257"/>
            <a:ext cx="10515600" cy="615821"/>
          </a:xfrm>
        </p:spPr>
        <p:txBody>
          <a:bodyPr>
            <a:normAutofit/>
          </a:bodyPr>
          <a:lstStyle/>
          <a:p>
            <a:r>
              <a:rPr lang="en-US" sz="2000" b="1" dirty="0">
                <a:ea typeface="+mj-lt"/>
                <a:cs typeface="+mj-lt"/>
              </a:rPr>
              <a:t>Object Detection Results</a:t>
            </a:r>
            <a:endParaRPr lang="en-US" sz="2000" b="1" dirty="0">
              <a:ea typeface="Calibri Light"/>
              <a:cs typeface="Calibri Light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3A6EDD2-58F0-5A9D-8502-FEA0512DED79}"/>
              </a:ext>
            </a:extLst>
          </p:cNvPr>
          <p:cNvSpPr txBox="1">
            <a:spLocks/>
          </p:cNvSpPr>
          <p:nvPr/>
        </p:nvSpPr>
        <p:spPr>
          <a:xfrm>
            <a:off x="759043" y="2126925"/>
            <a:ext cx="10711543" cy="42294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ea typeface="+mn-lt"/>
                <a:cs typeface="+mn-lt"/>
              </a:rPr>
              <a:t>Task: Detect and locate corals in underwater images.</a:t>
            </a:r>
            <a:endParaRPr lang="en-US" dirty="0" err="1">
              <a:ea typeface="Calibri" panose="020F0502020204030204"/>
              <a:cs typeface="Calibri" panose="020F0502020204030204"/>
            </a:endParaRPr>
          </a:p>
          <a:p>
            <a:r>
              <a:rPr lang="en-US" sz="1400" dirty="0">
                <a:ea typeface="+mn-lt"/>
                <a:cs typeface="+mn-lt"/>
              </a:rPr>
              <a:t>Best Performing Model: YOLOv8x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Performance Metrics: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YOLOv8n (Nano)</a:t>
            </a:r>
            <a:endParaRPr lang="en-US" dirty="0"/>
          </a:p>
          <a:p>
            <a:pPr lvl="1"/>
            <a:r>
              <a:rPr lang="en-US" sz="1000" dirty="0">
                <a:ea typeface="+mn-lt"/>
                <a:cs typeface="+mn-lt"/>
                <a:hlinkClick r:id="rId2"/>
              </a:rPr>
              <a:t>mAP@0.5:0.95</a:t>
            </a:r>
            <a:r>
              <a:rPr lang="en-US" sz="1000" dirty="0">
                <a:ea typeface="+mn-lt"/>
                <a:cs typeface="+mn-lt"/>
              </a:rPr>
              <a:t> = 44.05%</a:t>
            </a:r>
          </a:p>
          <a:p>
            <a:pPr lvl="1"/>
            <a:r>
              <a:rPr lang="en-US" sz="1000" dirty="0">
                <a:ea typeface="+mn-lt"/>
                <a:cs typeface="+mn-lt"/>
              </a:rPr>
              <a:t>Best for high FPS, low accuracy</a:t>
            </a:r>
            <a:endParaRPr lang="en-US" sz="1000" dirty="0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YOLOv8l (Large)</a:t>
            </a:r>
            <a:endParaRPr lang="en-US" dirty="0"/>
          </a:p>
          <a:p>
            <a:pPr lvl="1"/>
            <a:r>
              <a:rPr lang="en-US" sz="1000" dirty="0">
                <a:ea typeface="+mn-lt"/>
                <a:cs typeface="+mn-lt"/>
                <a:hlinkClick r:id="rId2"/>
              </a:rPr>
              <a:t>mAP@0.5:0.95</a:t>
            </a:r>
            <a:r>
              <a:rPr lang="en-US" sz="1000" dirty="0">
                <a:ea typeface="+mn-lt"/>
                <a:cs typeface="+mn-lt"/>
              </a:rPr>
              <a:t> = 49.59%</a:t>
            </a:r>
            <a:endParaRPr lang="en-US" sz="1000" dirty="0">
              <a:ea typeface="Calibri"/>
              <a:cs typeface="Calibri"/>
            </a:endParaRPr>
          </a:p>
          <a:p>
            <a:pPr lvl="1"/>
            <a:r>
              <a:rPr lang="en-US" sz="1000" dirty="0">
                <a:ea typeface="+mn-lt"/>
                <a:cs typeface="+mn-lt"/>
              </a:rPr>
              <a:t>Balanced performance</a:t>
            </a:r>
          </a:p>
          <a:p>
            <a:r>
              <a:rPr lang="en-US" sz="1400" dirty="0">
                <a:ea typeface="+mn-lt"/>
                <a:cs typeface="+mn-lt"/>
              </a:rPr>
              <a:t>YOLOv8x (Extra Large)</a:t>
            </a:r>
            <a:endParaRPr lang="en-US" sz="1400" dirty="0">
              <a:ea typeface="Calibri"/>
              <a:cs typeface="Calibri"/>
            </a:endParaRPr>
          </a:p>
          <a:p>
            <a:pPr lvl="1"/>
            <a:r>
              <a:rPr lang="en-US" sz="1000" dirty="0">
                <a:ea typeface="+mn-lt"/>
                <a:cs typeface="+mn-lt"/>
                <a:hlinkClick r:id="rId2"/>
              </a:rPr>
              <a:t>mAP@0.5:0.95</a:t>
            </a:r>
            <a:r>
              <a:rPr lang="en-US" sz="1000" dirty="0">
                <a:ea typeface="+mn-lt"/>
                <a:cs typeface="+mn-lt"/>
              </a:rPr>
              <a:t> = 68.2%</a:t>
            </a:r>
            <a:endParaRPr lang="en-US" sz="1000" dirty="0">
              <a:ea typeface="Calibri"/>
              <a:cs typeface="Calibri"/>
            </a:endParaRPr>
          </a:p>
          <a:p>
            <a:pPr lvl="1"/>
            <a:r>
              <a:rPr lang="en-US" sz="1000" dirty="0">
                <a:ea typeface="+mn-lt"/>
                <a:cs typeface="+mn-lt"/>
              </a:rPr>
              <a:t>Highest accuracy, slowest inference</a:t>
            </a:r>
            <a:endParaRPr lang="en-US" sz="1000" dirty="0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Key Observations:</a:t>
            </a:r>
            <a:endParaRPr lang="en-US" dirty="0"/>
          </a:p>
          <a:p>
            <a:pPr lvl="1"/>
            <a:r>
              <a:rPr lang="en-US" sz="1000" dirty="0">
                <a:ea typeface="+mn-lt"/>
                <a:cs typeface="+mn-lt"/>
              </a:rPr>
              <a:t>YOLOv8x detected corals with the highest precision.</a:t>
            </a:r>
            <a:endParaRPr lang="en-US" sz="1000" dirty="0">
              <a:ea typeface="Calibri"/>
              <a:cs typeface="Calibri"/>
            </a:endParaRPr>
          </a:p>
          <a:p>
            <a:pPr lvl="1"/>
            <a:r>
              <a:rPr lang="en-US" sz="1000" dirty="0">
                <a:ea typeface="+mn-lt"/>
                <a:cs typeface="+mn-lt"/>
              </a:rPr>
              <a:t>YOLOv8l provided the best balance between speed and accuracy, making it a strong candidate for real-time applications.</a:t>
            </a:r>
            <a:endParaRPr lang="en-US" sz="1000" dirty="0">
              <a:ea typeface="Calibri"/>
              <a:cs typeface="Calibri"/>
            </a:endParaRPr>
          </a:p>
          <a:p>
            <a:pPr lvl="1"/>
            <a:r>
              <a:rPr lang="en-US" sz="1000" dirty="0">
                <a:ea typeface="+mn-lt"/>
                <a:cs typeface="+mn-lt"/>
              </a:rPr>
              <a:t>YOLOv8n was computationally efficient but had the lowest accuracy.</a:t>
            </a:r>
          </a:p>
          <a:p>
            <a:r>
              <a:rPr lang="en-US" sz="1400" dirty="0">
                <a:ea typeface="+mn-lt"/>
                <a:cs typeface="+mn-lt"/>
              </a:rPr>
              <a:t>Conclusion: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sz="1000" dirty="0">
                <a:ea typeface="+mn-lt"/>
                <a:cs typeface="+mn-lt"/>
              </a:rPr>
              <a:t>YOLOv8x is the best model for object detection, but YOLOv8l is preferable for real-time applications.</a:t>
            </a:r>
            <a:endParaRPr lang="en-US" sz="1000" dirty="0">
              <a:ea typeface="Calibri"/>
              <a:cs typeface="Calibri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C8516B5-B5EE-EF5B-4354-CD9E9B87B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10</a:t>
            </a:fld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1333CE2-8835-687E-2F38-A389D86AF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5518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D317C9-7A48-0A6A-AA9C-EFC968054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57C0E-E60E-051E-95E0-53684ED00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089" y="1862882"/>
            <a:ext cx="2628900" cy="606296"/>
          </a:xfrm>
        </p:spPr>
        <p:txBody>
          <a:bodyPr>
            <a:normAutofit fontScale="90000"/>
          </a:bodyPr>
          <a:lstStyle/>
          <a:p>
            <a:r>
              <a:rPr lang="en-US" sz="2000" b="1" dirty="0">
                <a:latin typeface="Arial"/>
                <a:cs typeface="Arial"/>
              </a:rPr>
              <a:t>Object Detection Visual Results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5DDB090-B659-D3B0-81A2-AE00EE620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11</a:t>
            </a:fld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EAFEF9E-99BC-DA11-6DA1-189461E0E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3" name="Picture 2" descr="A collage of corals&#10;&#10;AI-generated content may be incorrect.">
            <a:extLst>
              <a:ext uri="{FF2B5EF4-FFF2-40B4-BE49-F238E27FC236}">
                <a16:creationId xmlns:a16="http://schemas.microsoft.com/office/drawing/2014/main" id="{74563B84-4FD4-5CA1-4A09-828FEFBB4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700" y="1438275"/>
            <a:ext cx="8877300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5403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E8F84F-412F-80DE-B093-D801613F4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4C477-8C9E-892E-3C94-BAB29389C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89" y="1434257"/>
            <a:ext cx="10515600" cy="615821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/>
                <a:cs typeface="Arial"/>
              </a:rPr>
              <a:t>Conclusion</a:t>
            </a:r>
            <a:endParaRPr lang="en-IN" sz="2000" b="1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F60A54E-D5DB-4E0C-7D92-619E56069ABF}"/>
              </a:ext>
            </a:extLst>
          </p:cNvPr>
          <p:cNvSpPr txBox="1">
            <a:spLocks/>
          </p:cNvSpPr>
          <p:nvPr/>
        </p:nvSpPr>
        <p:spPr>
          <a:xfrm>
            <a:off x="740228" y="2126925"/>
            <a:ext cx="10711543" cy="4229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ea typeface="+mn-lt"/>
                <a:cs typeface="+mn-lt"/>
              </a:rPr>
              <a:t>Key Takeaways: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Coral monitoring is essential for marine conservation.</a:t>
            </a:r>
            <a:endParaRPr lang="en-US" sz="1050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AI can automate and enhance coral detection.</a:t>
            </a:r>
            <a:endParaRPr lang="en-US" sz="1050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EfficientNet-B7 and </a:t>
            </a:r>
            <a:r>
              <a:rPr lang="en-US" sz="1050" dirty="0" err="1">
                <a:ea typeface="+mn-lt"/>
                <a:cs typeface="+mn-lt"/>
              </a:rPr>
              <a:t>ViT</a:t>
            </a:r>
            <a:r>
              <a:rPr lang="en-US" sz="1050" dirty="0">
                <a:ea typeface="+mn-lt"/>
                <a:cs typeface="+mn-lt"/>
              </a:rPr>
              <a:t>-G are strong contenders for classification.</a:t>
            </a:r>
            <a:endParaRPr lang="en-US" sz="1050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YOLOv8x is best for real-time object detection.</a:t>
            </a:r>
            <a:endParaRPr lang="en-US" sz="1050">
              <a:ea typeface="Calibri"/>
              <a:cs typeface="Calibri"/>
            </a:endParaRPr>
          </a:p>
          <a:p>
            <a:r>
              <a:rPr lang="en-US" sz="1600" dirty="0">
                <a:ea typeface="+mn-lt"/>
                <a:cs typeface="+mn-lt"/>
              </a:rPr>
              <a:t>Next Steps:</a:t>
            </a:r>
            <a:endParaRPr lang="en-US" sz="1600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Improve dataset annotation.</a:t>
            </a:r>
            <a:endParaRPr lang="en-US" sz="1050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Optimize AI models for real-world deployment.</a:t>
            </a:r>
            <a:endParaRPr lang="en-US" sz="1050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Explore segmentation and multimodal learning.</a:t>
            </a:r>
            <a:endParaRPr lang="en-US" sz="105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Acknowledgment: Thanks to marine biologists, AI researchers, and data scientists.</a:t>
            </a:r>
            <a:endParaRPr lang="en-US" sz="160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Contact Information:</a:t>
            </a:r>
            <a:endParaRPr lang="en-US" sz="1600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  <a:hlinkClick r:id="rId2"/>
              </a:rPr>
              <a:t>ayushman.baghel.21033@iitgoa.ac.in</a:t>
            </a:r>
            <a:endParaRPr lang="en-US" sz="1050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  <a:hlinkClick r:id="rId3"/>
              </a:rPr>
              <a:t>prakhar.gupta.21031@iitgoa.ac.in</a:t>
            </a:r>
            <a:endParaRPr lang="en-US" sz="1050">
              <a:ea typeface="Calibri"/>
              <a:cs typeface="Calibri"/>
            </a:endParaRPr>
          </a:p>
          <a:p>
            <a:r>
              <a:rPr lang="en-US" sz="1600" dirty="0">
                <a:ea typeface="+mn-lt"/>
                <a:cs typeface="+mn-lt"/>
              </a:rPr>
              <a:t>Thank You! Questions? </a:t>
            </a:r>
            <a:endParaRPr lang="en-US" sz="16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FB677D-8173-A146-2D93-A1376E4CE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12</a:t>
            </a:fld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1AD81D7-89F8-E1BA-4DA5-B4BD3CDB4C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07578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F1A60-4E34-A574-A125-FD450EC4A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6D225-3BE3-69D3-CE11-EE01DF1D6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89" y="1434257"/>
            <a:ext cx="10515600" cy="615821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/>
                <a:cs typeface="Arial"/>
              </a:rPr>
              <a:t>References</a:t>
            </a:r>
            <a:endParaRPr lang="en-IN" sz="2000" b="1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99A8B58-ACF9-B204-65C1-911EE2C0C913}"/>
              </a:ext>
            </a:extLst>
          </p:cNvPr>
          <p:cNvSpPr txBox="1">
            <a:spLocks/>
          </p:cNvSpPr>
          <p:nvPr/>
        </p:nvSpPr>
        <p:spPr>
          <a:xfrm>
            <a:off x="740228" y="2126925"/>
            <a:ext cx="10711543" cy="4229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eriod"/>
            </a:pPr>
            <a:r>
              <a:rPr lang="en-US" sz="1600" dirty="0">
                <a:ea typeface="+mn-lt"/>
                <a:cs typeface="+mn-lt"/>
                <a:hlinkClick r:id="rId2"/>
              </a:rPr>
              <a:t>https://coral.org/en/coral-reefs-101/why-care-about-reefs/biodiversity/</a:t>
            </a:r>
            <a:endParaRPr lang="en-US" dirty="0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n-US" sz="1600" dirty="0">
                <a:ea typeface="+mn-lt"/>
                <a:cs typeface="+mn-lt"/>
                <a:hlinkClick r:id="rId3"/>
              </a:rPr>
              <a:t>https://en.wikipedia.org/wiki/Coral_reef</a:t>
            </a:r>
            <a:endParaRPr lang="en-US" sz="1600" dirty="0">
              <a:ea typeface="Calibri"/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1600" dirty="0">
                <a:ea typeface="+mn-lt"/>
                <a:cs typeface="+mn-lt"/>
                <a:hlinkClick r:id="rId4"/>
              </a:rPr>
              <a:t>https://oceanservice.noaa.gov/education/tutorial_corals/coral07_importance.html</a:t>
            </a:r>
            <a:endParaRPr lang="en-US" sz="1600" dirty="0">
              <a:ea typeface="Calibri"/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1600" dirty="0">
                <a:ea typeface="+mn-lt"/>
                <a:cs typeface="+mn-lt"/>
              </a:rPr>
              <a:t>https://www.unep.org/topics/ocean-seas-and-coasts/blue-ecosystems/coral-reefs</a:t>
            </a:r>
          </a:p>
          <a:p>
            <a:pPr marL="342900" indent="-342900">
              <a:buAutoNum type="arabicPeriod"/>
            </a:pPr>
            <a:r>
              <a:rPr lang="en-US" sz="1600" dirty="0">
                <a:ea typeface="+mn-lt"/>
                <a:cs typeface="+mn-lt"/>
                <a:hlinkClick r:id="rId5"/>
              </a:rPr>
              <a:t>https://www.mdpi.com/2072-4292/12/3/489</a:t>
            </a:r>
            <a:endParaRPr lang="en-US" sz="1600">
              <a:ea typeface="Calibri"/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1600" dirty="0">
                <a:ea typeface="+mn-lt"/>
                <a:cs typeface="+mn-lt"/>
                <a:hlinkClick r:id="rId5"/>
              </a:rPr>
              <a:t>https://www.mdpi.com/2072-4292/12/3/489</a:t>
            </a:r>
            <a:endParaRPr lang="en-US" sz="1600" dirty="0">
              <a:ea typeface="Calibri"/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1600" dirty="0">
                <a:ea typeface="+mn-lt"/>
                <a:cs typeface="+mn-lt"/>
                <a:hlinkClick r:id="rId6"/>
              </a:rPr>
              <a:t>https://arxiv.org/abs/2403.05930</a:t>
            </a:r>
            <a:endParaRPr lang="en-US" sz="1600" dirty="0">
              <a:ea typeface="Calibri"/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1600" dirty="0">
                <a:ea typeface="+mn-lt"/>
                <a:cs typeface="+mn-lt"/>
                <a:hlinkClick r:id="rId7"/>
              </a:rPr>
              <a:t>https://github.com/lucidrains/CoCa-pytorch</a:t>
            </a:r>
            <a:endParaRPr lang="en-US" sz="1600" dirty="0">
              <a:ea typeface="Calibri"/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1600" dirty="0">
                <a:ea typeface="+mn-lt"/>
                <a:cs typeface="+mn-lt"/>
                <a:hlinkClick r:id="rId8"/>
              </a:rPr>
              <a:t>https://huggingface.co/google/vit-base-patch16-224</a:t>
            </a:r>
            <a:endParaRPr lang="en-US" sz="1600" dirty="0">
              <a:ea typeface="Calibri"/>
              <a:cs typeface="Calibri"/>
            </a:endParaRPr>
          </a:p>
          <a:p>
            <a:pPr marL="342900" indent="-342900">
              <a:buAutoNum type="arabicPeriod"/>
            </a:pPr>
            <a:r>
              <a:rPr lang="en-US" sz="1600" dirty="0">
                <a:ea typeface="+mn-lt"/>
                <a:cs typeface="+mn-lt"/>
                <a:hlinkClick r:id="rId9"/>
              </a:rPr>
              <a:t>https://paperswithcode.com/method/efficientnet</a:t>
            </a:r>
            <a:endParaRPr lang="en-US" sz="1600" dirty="0">
              <a:ea typeface="Calibri"/>
              <a:cs typeface="Calibri"/>
            </a:endParaRPr>
          </a:p>
          <a:p>
            <a:pPr>
              <a:buAutoNum type="arabicPeriod"/>
            </a:pPr>
            <a:endParaRPr lang="en-US" sz="1600" dirty="0">
              <a:ea typeface="+mn-lt"/>
              <a:cs typeface="+mn-lt"/>
            </a:endParaRPr>
          </a:p>
          <a:p>
            <a:pPr>
              <a:buAutoNum type="arabicPeriod"/>
            </a:pPr>
            <a:endParaRPr lang="en-US" sz="1600" dirty="0">
              <a:ea typeface="Calibri"/>
              <a:cs typeface="Calibri"/>
            </a:endParaRPr>
          </a:p>
          <a:p>
            <a:pPr>
              <a:buAutoNum type="arabicPeriod"/>
            </a:pPr>
            <a:endParaRPr lang="en-US" sz="1600" dirty="0">
              <a:ea typeface="Calibri"/>
              <a:cs typeface="Calibri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CA9A2B6-52C3-6ED4-3920-584F15D61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13</a:t>
            </a:fld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4D883A0-CBC6-3CC6-82B4-EEDBCAB31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2627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14</a:t>
            </a:fld>
            <a:endParaRPr lang="en-IN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</a:t>
            </a:r>
            <a:r>
              <a:rPr lang="en-US" sz="4000" i="1" dirty="0">
                <a:latin typeface="Arial" panose="020B0604020202020204" pitchFamily="34" charset="0"/>
                <a:cs typeface="Arial" panose="020B0604020202020204" pitchFamily="34" charset="0"/>
              </a:rPr>
              <a:t>Thanks</a:t>
            </a:r>
            <a:endParaRPr lang="en-IN" sz="40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6442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639" y="1729532"/>
            <a:ext cx="10515600" cy="615821"/>
          </a:xfrm>
        </p:spPr>
        <p:txBody>
          <a:bodyPr>
            <a:normAutofit/>
          </a:bodyPr>
          <a:lstStyle/>
          <a:p>
            <a:r>
              <a:rPr lang="en-US" sz="2000" b="1" dirty="0">
                <a:ea typeface="+mj-lt"/>
                <a:cs typeface="+mj-lt"/>
              </a:rPr>
              <a:t>Introduction</a:t>
            </a:r>
            <a:endParaRPr lang="en-US" b="1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835478" y="2565075"/>
            <a:ext cx="10692493" cy="32959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ea typeface="+mn-lt"/>
                <a:cs typeface="+mn-lt"/>
              </a:rPr>
              <a:t>Coral reefs cover less than 1% of the ocean but provide habitat for over 25% of marine species </a:t>
            </a:r>
            <a:r>
              <a:rPr lang="en-US" sz="1400" baseline="30000" dirty="0">
                <a:ea typeface="+mn-lt"/>
                <a:cs typeface="+mn-lt"/>
              </a:rPr>
              <a:t>[1]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sz="1400" dirty="0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Oceans act as a net absorber of CO₂, helping regulate global climate </a:t>
            </a:r>
            <a:r>
              <a:rPr lang="en-US" sz="1400" baseline="30000" dirty="0">
                <a:ea typeface="+mn-lt"/>
                <a:cs typeface="+mn-lt"/>
              </a:rPr>
              <a:t>[2]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Coral reefs play a crucial role in coastal protection, preventing erosion and storm damage </a:t>
            </a:r>
            <a:r>
              <a:rPr lang="en-US" sz="1400" baseline="30000" dirty="0">
                <a:ea typeface="+mn-lt"/>
                <a:cs typeface="+mn-lt"/>
              </a:rPr>
              <a:t>[3]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Due to global warming and ocean acidification, coral ecosystems face severe stress </a:t>
            </a:r>
            <a:r>
              <a:rPr lang="en-US" sz="1400" baseline="30000" dirty="0">
                <a:ea typeface="+mn-lt"/>
                <a:cs typeface="+mn-lt"/>
              </a:rPr>
              <a:t>[4]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Coral bleaching is increasing due to rising sea temperatures, leading to loss of biodiversity </a:t>
            </a:r>
            <a:r>
              <a:rPr lang="en-US" sz="1400" baseline="30000" dirty="0">
                <a:ea typeface="+mn-lt"/>
                <a:cs typeface="+mn-lt"/>
              </a:rPr>
              <a:t>[5]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Monitoring and analysis are essential to track coral health and detect early signs of damage </a:t>
            </a:r>
            <a:r>
              <a:rPr lang="en-US" sz="1400" baseline="30000" dirty="0">
                <a:ea typeface="+mn-lt"/>
                <a:cs typeface="+mn-lt"/>
              </a:rPr>
              <a:t>[5]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Current coral analysis relies on expert divers, which is expensive, slow, and resource-intensive </a:t>
            </a:r>
            <a:r>
              <a:rPr lang="en-US" sz="1400" baseline="30000" dirty="0">
                <a:ea typeface="+mn-lt"/>
                <a:cs typeface="+mn-lt"/>
              </a:rPr>
              <a:t>[5]</a:t>
            </a:r>
            <a:r>
              <a:rPr lang="en-US" sz="1400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AI-driven solutions can help automate classification, detection, and health monitoring of corals.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Developing a robust dataset is essential for training AI models for accurate identification.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Our research focuses on enhancing dataset quality and leveraging deep learning models for coral classification and detection.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2</a:t>
            </a:fld>
            <a:endParaRPr lang="en-IN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8018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A3D100-9B6C-3DB7-4A67-59B18CC5D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35273-4BEB-A194-6DEB-042C2EA6F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89" y="1434257"/>
            <a:ext cx="10515600" cy="615821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51D40"/>
                </a:solidFill>
                <a:ea typeface="+mj-lt"/>
                <a:cs typeface="+mj-lt"/>
              </a:rPr>
              <a:t>Challenges</a:t>
            </a:r>
            <a:endParaRPr lang="en-US" b="1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6E36B36-1FF6-DCBD-7391-E67EFB2A653B}"/>
              </a:ext>
            </a:extLst>
          </p:cNvPr>
          <p:cNvSpPr txBox="1">
            <a:spLocks/>
          </p:cNvSpPr>
          <p:nvPr/>
        </p:nvSpPr>
        <p:spPr>
          <a:xfrm>
            <a:off x="753143" y="2126925"/>
            <a:ext cx="10711543" cy="46009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ea typeface="+mn-lt"/>
                <a:cs typeface="+mn-lt"/>
              </a:rPr>
              <a:t>Underwater images suffer from distortions, including: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+mn-lt"/>
                <a:cs typeface="+mn-lt"/>
              </a:rPr>
              <a:t>Motion blur</a:t>
            </a:r>
            <a:endParaRPr lang="en-US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+mn-lt"/>
                <a:cs typeface="+mn-lt"/>
              </a:rPr>
              <a:t>Light absorption</a:t>
            </a:r>
            <a:endParaRPr lang="en-US" sz="1000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+mn-lt"/>
                <a:cs typeface="+mn-lt"/>
              </a:rPr>
              <a:t>Color shifting</a:t>
            </a:r>
            <a:endParaRPr lang="en-US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Coral species look visually similar, making classification difficult.</a:t>
            </a:r>
            <a:endParaRPr lang="en-US">
              <a:ea typeface="+mn-lt"/>
              <a:cs typeface="+mn-lt"/>
            </a:endParaRPr>
          </a:p>
          <a:p>
            <a:r>
              <a:rPr lang="en-US" sz="1400" dirty="0">
                <a:ea typeface="+mn-lt"/>
                <a:cs typeface="+mn-lt"/>
              </a:rPr>
              <a:t>Some species require electron microscopy for 100% accuracy.</a:t>
            </a:r>
            <a:endParaRPr lang="en-US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Need for high-quality, close-range images for accurate classification.</a:t>
            </a:r>
            <a:endParaRPr lang="en-US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Environmental factors like water turbulence affect image quality.</a:t>
            </a:r>
            <a:endParaRPr lang="en-US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Limited availability of annotated datasets for training deep learning models.</a:t>
            </a:r>
            <a:endParaRPr lang="en-US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Coral species exhibit variations in growth forms, adding to classification complexity.</a:t>
            </a:r>
            <a:endParaRPr lang="en-US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Real-time detection requires high computational efficiency to process images quickly.</a:t>
            </a:r>
            <a:endParaRPr lang="en-US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Imbalanced datasets cause bias in model predictions.</a:t>
            </a:r>
            <a:endParaRPr lang="en-US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Need for advanced augmentation techniques to improve training data.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r>
              <a:rPr lang="en-US" sz="1400" dirty="0">
                <a:ea typeface="+mn-lt"/>
                <a:cs typeface="+mn-lt"/>
              </a:rPr>
              <a:t>Ensuring model adaptability to different underwater conditions is challenging.</a:t>
            </a:r>
            <a:endParaRPr lang="en-US">
              <a:ea typeface="Calibri"/>
              <a:cs typeface="Calibri"/>
            </a:endParaRPr>
          </a:p>
          <a:p>
            <a:r>
              <a:rPr lang="en-US" sz="1400" dirty="0">
                <a:ea typeface="+mn-lt"/>
                <a:cs typeface="+mn-lt"/>
              </a:rPr>
              <a:t>Addressing false positives and false negatives in classification is crucial.</a:t>
            </a:r>
            <a:endParaRPr lang="en-US" dirty="0"/>
          </a:p>
          <a:p>
            <a:endParaRPr lang="en-US" sz="1400" dirty="0">
              <a:ea typeface="+mn-lt"/>
              <a:cs typeface="+mn-lt"/>
            </a:endParaRPr>
          </a:p>
          <a:p>
            <a:r>
              <a:rPr lang="en-US" sz="1400" dirty="0">
                <a:solidFill>
                  <a:srgbClr val="FDFDFD"/>
                </a:solidFill>
                <a:ea typeface="+mn-lt"/>
                <a:cs typeface="+mn-lt"/>
              </a:rPr>
              <a:t>Coral Species although can be visual identified, many coral species need electron microscope for 100% accurate identification.</a:t>
            </a:r>
            <a:endParaRPr lang="en-US" sz="1400" dirty="0">
              <a:latin typeface="Calibri"/>
              <a:ea typeface="Calibri"/>
              <a:cs typeface="Calibri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EEA43A6-541D-38E4-DC6A-6D87A7469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3</a:t>
            </a:fld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DC60204-D594-BE8E-7422-DB2F58272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5554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CC086-4EFB-882A-7845-09A3A65548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1283E-DDA0-BBEF-5A69-2FF091EE5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89" y="1434257"/>
            <a:ext cx="10515600" cy="615821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/>
                <a:cs typeface="Arial"/>
              </a:rPr>
              <a:t>Dataset</a:t>
            </a:r>
            <a:endParaRPr lang="en-IN" sz="2000" b="1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6AC7FB7-5865-13BD-E022-55240D02B947}"/>
              </a:ext>
            </a:extLst>
          </p:cNvPr>
          <p:cNvSpPr txBox="1">
            <a:spLocks/>
          </p:cNvSpPr>
          <p:nvPr/>
        </p:nvSpPr>
        <p:spPr>
          <a:xfrm>
            <a:off x="740228" y="2126925"/>
            <a:ext cx="10711543" cy="4229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rgbClr val="051D40"/>
                </a:solidFill>
                <a:ea typeface="+mn-lt"/>
                <a:cs typeface="+mn-lt"/>
              </a:rPr>
              <a:t>We developed three datasets, each designed for a specific task.</a:t>
            </a:r>
            <a:endParaRPr lang="en-US" altLang="en-US" sz="1400" dirty="0">
              <a:solidFill>
                <a:srgbClr val="000000"/>
              </a:solidFill>
              <a:latin typeface="Arial"/>
              <a:ea typeface="+mn-lt"/>
              <a:cs typeface="Arial"/>
            </a:endParaRPr>
          </a:p>
          <a:p>
            <a:r>
              <a:rPr lang="en-US" sz="1400" dirty="0">
                <a:solidFill>
                  <a:srgbClr val="051D40"/>
                </a:solidFill>
                <a:ea typeface="+mn-lt"/>
                <a:cs typeface="+mn-lt"/>
              </a:rPr>
              <a:t>Data augmentation techniques used: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solidFill>
                  <a:srgbClr val="051D40"/>
                </a:solidFill>
                <a:ea typeface="+mn-lt"/>
                <a:cs typeface="+mn-lt"/>
              </a:rPr>
              <a:t>Rotation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solidFill>
                  <a:srgbClr val="051D40"/>
                </a:solidFill>
                <a:ea typeface="+mn-lt"/>
                <a:cs typeface="+mn-lt"/>
              </a:rPr>
              <a:t>Horizontal flipping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solidFill>
                  <a:srgbClr val="051D40"/>
                </a:solidFill>
                <a:ea typeface="+mn-lt"/>
                <a:cs typeface="+mn-lt"/>
              </a:rPr>
              <a:t>Brightness adjustment</a:t>
            </a:r>
            <a:endParaRPr lang="en-US" sz="1000" dirty="0">
              <a:ea typeface="Calibri"/>
              <a:cs typeface="Calibri"/>
            </a:endParaRPr>
          </a:p>
          <a:p>
            <a:r>
              <a:rPr lang="en-US" sz="1400" dirty="0">
                <a:solidFill>
                  <a:srgbClr val="051D40"/>
                </a:solidFill>
                <a:ea typeface="+mn-lt"/>
                <a:cs typeface="+mn-lt"/>
              </a:rPr>
              <a:t>Dataset cleaning and annotation process: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solidFill>
                  <a:srgbClr val="051D40"/>
                </a:solidFill>
                <a:ea typeface="+mn-lt"/>
                <a:cs typeface="+mn-lt"/>
              </a:rPr>
              <a:t>Manual labeling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solidFill>
                  <a:srgbClr val="051D40"/>
                </a:solidFill>
                <a:ea typeface="+mn-lt"/>
                <a:cs typeface="+mn-lt"/>
              </a:rPr>
              <a:t>Removal of duplicate/misclassified images</a:t>
            </a:r>
            <a:endParaRPr lang="en-US">
              <a:ea typeface="Calibri"/>
              <a:cs typeface="Calibri"/>
            </a:endParaRPr>
          </a:p>
          <a:p>
            <a:r>
              <a:rPr lang="en-US" sz="1400" dirty="0">
                <a:solidFill>
                  <a:srgbClr val="051D40"/>
                </a:solidFill>
                <a:ea typeface="+mn-lt"/>
                <a:cs typeface="+mn-lt"/>
              </a:rPr>
              <a:t>Goal: Develop a standard coral dataset for researchers.</a:t>
            </a:r>
            <a:endParaRPr lang="en-US" dirty="0"/>
          </a:p>
          <a:p>
            <a:r>
              <a:rPr lang="en-US" sz="1400" dirty="0">
                <a:solidFill>
                  <a:srgbClr val="051D40"/>
                </a:solidFill>
                <a:ea typeface="+mn-lt"/>
                <a:cs typeface="+mn-lt"/>
              </a:rPr>
              <a:t>Challenges in dataset creation: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solidFill>
                  <a:srgbClr val="051D40"/>
                </a:solidFill>
                <a:ea typeface="+mn-lt"/>
                <a:cs typeface="+mn-lt"/>
              </a:rPr>
              <a:t>Underwater image distortion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solidFill>
                  <a:srgbClr val="051D40"/>
                </a:solidFill>
                <a:ea typeface="+mn-lt"/>
                <a:cs typeface="+mn-lt"/>
              </a:rPr>
              <a:t>Class imbalance</a:t>
            </a: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solidFill>
                  <a:srgbClr val="051D40"/>
                </a:solidFill>
                <a:ea typeface="+mn-lt"/>
                <a:cs typeface="+mn-lt"/>
              </a:rPr>
              <a:t>Lack of labeled data</a:t>
            </a:r>
            <a:endParaRPr lang="en-US" sz="1000" dirty="0">
              <a:ea typeface="Calibri"/>
              <a:cs typeface="Calibri"/>
            </a:endParaRPr>
          </a:p>
          <a:p>
            <a:r>
              <a:rPr lang="en-US" sz="1400" dirty="0">
                <a:solidFill>
                  <a:srgbClr val="051D40"/>
                </a:solidFill>
                <a:ea typeface="+mn-lt"/>
                <a:cs typeface="+mn-lt"/>
              </a:rPr>
              <a:t>Dataset is designed for scalability to include more species.</a:t>
            </a:r>
            <a:endParaRPr lang="en-US" dirty="0">
              <a:ea typeface="+mn-lt"/>
              <a:cs typeface="+mn-lt"/>
            </a:endParaRPr>
          </a:p>
          <a:p>
            <a:r>
              <a:rPr lang="en-US" sz="1400" dirty="0">
                <a:solidFill>
                  <a:srgbClr val="051D40"/>
                </a:solidFill>
                <a:ea typeface="+mn-lt"/>
                <a:cs typeface="+mn-lt"/>
              </a:rPr>
              <a:t>Future work: Collaborate with marine biologists for expert annotations.</a:t>
            </a:r>
            <a:endParaRPr lang="en-US" dirty="0"/>
          </a:p>
          <a:p>
            <a:endParaRPr lang="en-US" sz="1400" dirty="0">
              <a:solidFill>
                <a:srgbClr val="051D40"/>
              </a:solidFill>
              <a:ea typeface="Calibri"/>
              <a:cs typeface="Calibri"/>
            </a:endParaRPr>
          </a:p>
          <a:p>
            <a:endParaRPr lang="en-US" sz="1400" dirty="0">
              <a:solidFill>
                <a:srgbClr val="051D40"/>
              </a:solidFill>
              <a:ea typeface="Calibri"/>
              <a:cs typeface="Calibri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FE6FC93-A7CE-E1D6-664A-7D249A1E8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4</a:t>
            </a:fld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D0A8C3A-350B-1DE1-7C64-A031F28DB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43AC305-0590-B9C8-4524-845CF2A111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3487596"/>
              </p:ext>
            </p:extLst>
          </p:nvPr>
        </p:nvGraphicFramePr>
        <p:xfrm>
          <a:off x="5791200" y="2152650"/>
          <a:ext cx="5301867" cy="25547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7289">
                  <a:extLst>
                    <a:ext uri="{9D8B030D-6E8A-4147-A177-3AD203B41FA5}">
                      <a16:colId xmlns:a16="http://schemas.microsoft.com/office/drawing/2014/main" val="1596226884"/>
                    </a:ext>
                  </a:extLst>
                </a:gridCol>
                <a:gridCol w="1767289">
                  <a:extLst>
                    <a:ext uri="{9D8B030D-6E8A-4147-A177-3AD203B41FA5}">
                      <a16:colId xmlns:a16="http://schemas.microsoft.com/office/drawing/2014/main" val="198489052"/>
                    </a:ext>
                  </a:extLst>
                </a:gridCol>
                <a:gridCol w="1767289">
                  <a:extLst>
                    <a:ext uri="{9D8B030D-6E8A-4147-A177-3AD203B41FA5}">
                      <a16:colId xmlns:a16="http://schemas.microsoft.com/office/drawing/2014/main" val="479865929"/>
                    </a:ext>
                  </a:extLst>
                </a:gridCol>
              </a:tblGrid>
              <a:tr h="890290">
                <a:tc>
                  <a:txBody>
                    <a:bodyPr/>
                    <a:lstStyle/>
                    <a:p>
                      <a:r>
                        <a:rPr lang="en-US" dirty="0"/>
                        <a:t>Binary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Multiclass 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Coral Detection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8456453"/>
                  </a:ext>
                </a:extLst>
              </a:tr>
              <a:tr h="774165">
                <a:tc>
                  <a:txBody>
                    <a:bodyPr/>
                    <a:lstStyle/>
                    <a:p>
                      <a:r>
                        <a:rPr lang="en-US" sz="1100" dirty="0"/>
                        <a:t>Coral: 32,187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27 coral species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noProof="0" dirty="0">
                          <a:solidFill>
                            <a:srgbClr val="051D40"/>
                          </a:solidFill>
                          <a:latin typeface="Calibri"/>
                        </a:rPr>
                        <a:t>Training set: 49,533 images Validation set: 4,372 images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559447"/>
                  </a:ext>
                </a:extLst>
              </a:tr>
              <a:tr h="541915">
                <a:tc>
                  <a:txBody>
                    <a:bodyPr/>
                    <a:lstStyle/>
                    <a:p>
                      <a:r>
                        <a:rPr lang="en-US" sz="1100" dirty="0"/>
                        <a:t>Non Coral: 27,887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 Marine Class, 1 Other class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 dirty="0">
                          <a:latin typeface="Calibri"/>
                        </a:rPr>
                        <a:t>Test set: 3,081 images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169521"/>
                  </a:ext>
                </a:extLst>
              </a:tr>
              <a:tr h="348374">
                <a:tc>
                  <a:txBody>
                    <a:bodyPr/>
                    <a:lstStyle/>
                    <a:p>
                      <a:r>
                        <a:rPr lang="en-US" sz="1100" dirty="0"/>
                        <a:t>Total: 60,074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Total: 29 classes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100" b="0" i="0" u="none" strike="noStrike" noProof="0" dirty="0">
                          <a:latin typeface="Calibri"/>
                        </a:rPr>
                        <a:t>Total: 56,986 images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1334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4810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AED57-B9A3-CE79-1FA9-95B604D7F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743B7-F44D-73FF-8980-5AAD1CB0D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89" y="1434257"/>
            <a:ext cx="10515600" cy="615821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/>
                <a:cs typeface="Arial"/>
              </a:rPr>
              <a:t>Models Overview</a:t>
            </a:r>
            <a:endParaRPr lang="en-IN" sz="2000" b="1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275AFC98-62C3-3DCA-BA0D-798FE6B7D2A7}"/>
              </a:ext>
            </a:extLst>
          </p:cNvPr>
          <p:cNvSpPr txBox="1">
            <a:spLocks/>
          </p:cNvSpPr>
          <p:nvPr/>
        </p:nvSpPr>
        <p:spPr>
          <a:xfrm>
            <a:off x="740228" y="2126925"/>
            <a:ext cx="10711543" cy="42294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ea typeface="+mn-lt"/>
                <a:cs typeface="+mn-lt"/>
              </a:rPr>
              <a:t>We tested CNNs and Vision Transformers (</a:t>
            </a:r>
            <a:r>
              <a:rPr lang="en-US" sz="1400" dirty="0" err="1">
                <a:ea typeface="+mn-lt"/>
                <a:cs typeface="+mn-lt"/>
              </a:rPr>
              <a:t>ViTs</a:t>
            </a:r>
            <a:r>
              <a:rPr lang="en-US" sz="1400" dirty="0">
                <a:ea typeface="+mn-lt"/>
                <a:cs typeface="+mn-lt"/>
              </a:rPr>
              <a:t>) for classification.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CNN architectures used: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+mn-lt"/>
                <a:cs typeface="+mn-lt"/>
              </a:rPr>
              <a:t>ResNet-50</a:t>
            </a:r>
            <a:endParaRPr lang="en-US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+mn-lt"/>
                <a:cs typeface="+mn-lt"/>
              </a:rPr>
              <a:t>EfficientNet-B4 &amp; B7</a:t>
            </a:r>
            <a:r>
              <a:rPr lang="en-US" sz="1000" baseline="30000" dirty="0">
                <a:ea typeface="+mn-lt"/>
                <a:cs typeface="+mn-lt"/>
              </a:rPr>
              <a:t>[10]</a:t>
            </a:r>
            <a:endParaRPr lang="en-US" baseline="30000" dirty="0">
              <a:ea typeface="Calibri"/>
              <a:cs typeface="Calibri"/>
            </a:endParaRPr>
          </a:p>
          <a:p>
            <a:r>
              <a:rPr lang="en-US" sz="1400" dirty="0" err="1">
                <a:ea typeface="+mn-lt"/>
                <a:cs typeface="+mn-lt"/>
              </a:rPr>
              <a:t>ViT</a:t>
            </a:r>
            <a:r>
              <a:rPr lang="en-US" sz="1400" dirty="0">
                <a:ea typeface="+mn-lt"/>
                <a:cs typeface="+mn-lt"/>
              </a:rPr>
              <a:t> architectures used:</a:t>
            </a:r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dirty="0">
                <a:ea typeface="+mn-lt"/>
                <a:cs typeface="+mn-lt"/>
              </a:rPr>
              <a:t>Google </a:t>
            </a:r>
            <a:r>
              <a:rPr lang="en-US" sz="1000" err="1">
                <a:ea typeface="+mn-lt"/>
                <a:cs typeface="+mn-lt"/>
              </a:rPr>
              <a:t>ViT</a:t>
            </a:r>
            <a:r>
              <a:rPr lang="en-US" sz="1000" dirty="0">
                <a:ea typeface="+mn-lt"/>
                <a:cs typeface="+mn-lt"/>
              </a:rPr>
              <a:t>-Base</a:t>
            </a:r>
            <a:r>
              <a:rPr lang="en-US" sz="1000" baseline="30000" dirty="0">
                <a:ea typeface="+mn-lt"/>
                <a:cs typeface="+mn-lt"/>
              </a:rPr>
              <a:t>[9]</a:t>
            </a:r>
            <a:endParaRPr lang="en-US" baseline="30000" dirty="0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00" err="1">
                <a:ea typeface="+mn-lt"/>
                <a:cs typeface="+mn-lt"/>
              </a:rPr>
              <a:t>CoCa</a:t>
            </a:r>
            <a:r>
              <a:rPr lang="en-US" sz="1000" dirty="0">
                <a:ea typeface="+mn-lt"/>
                <a:cs typeface="+mn-lt"/>
              </a:rPr>
              <a:t> </a:t>
            </a:r>
            <a:r>
              <a:rPr lang="en-US" sz="1000" err="1">
                <a:ea typeface="+mn-lt"/>
                <a:cs typeface="+mn-lt"/>
              </a:rPr>
              <a:t>ViT</a:t>
            </a:r>
            <a:r>
              <a:rPr lang="en-US" sz="1000" baseline="30000" dirty="0">
                <a:ea typeface="+mn-lt"/>
                <a:cs typeface="+mn-lt"/>
              </a:rPr>
              <a:t>[8]</a:t>
            </a:r>
            <a:endParaRPr lang="en-US" baseline="30000" dirty="0">
              <a:ea typeface="+mn-lt"/>
              <a:cs typeface="+mn-lt"/>
            </a:endParaRPr>
          </a:p>
          <a:p>
            <a:r>
              <a:rPr lang="en-US" sz="1400" dirty="0">
                <a:ea typeface="+mn-lt"/>
                <a:cs typeface="+mn-lt"/>
              </a:rPr>
              <a:t>Object detection model used: YOLOv8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CNNs excel in feature extraction from underwater images.</a:t>
            </a:r>
            <a:endParaRPr lang="en-US" dirty="0"/>
          </a:p>
          <a:p>
            <a:r>
              <a:rPr lang="en-US" sz="1400" dirty="0" err="1">
                <a:ea typeface="+mn-lt"/>
                <a:cs typeface="+mn-lt"/>
              </a:rPr>
              <a:t>ViTs</a:t>
            </a:r>
            <a:r>
              <a:rPr lang="en-US" sz="1400" dirty="0">
                <a:ea typeface="+mn-lt"/>
                <a:cs typeface="+mn-lt"/>
              </a:rPr>
              <a:t> are more efficient in learning long-range dependencies.</a:t>
            </a:r>
            <a:endParaRPr lang="en-US" dirty="0"/>
          </a:p>
          <a:p>
            <a:r>
              <a:rPr lang="en-US" sz="1400" dirty="0" err="1">
                <a:ea typeface="+mn-lt"/>
                <a:cs typeface="+mn-lt"/>
              </a:rPr>
              <a:t>EfficientNet</a:t>
            </a:r>
            <a:r>
              <a:rPr lang="en-US" sz="1400" dirty="0">
                <a:ea typeface="+mn-lt"/>
                <a:cs typeface="+mn-lt"/>
              </a:rPr>
              <a:t> models perform well with fewer parameters.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YOLOv8 is used for object detection due to its speed and accuracy.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Vision Transformers require large datasets for optimal training.</a:t>
            </a:r>
            <a:endParaRPr lang="en-US" dirty="0"/>
          </a:p>
          <a:p>
            <a:r>
              <a:rPr lang="en-US" sz="1400" dirty="0">
                <a:ea typeface="+mn-lt"/>
                <a:cs typeface="+mn-lt"/>
              </a:rPr>
              <a:t>Our study compares model performance across tasks (binary, multiclass, detection).</a:t>
            </a:r>
            <a:endParaRPr lang="en-US" dirty="0"/>
          </a:p>
          <a:p>
            <a:endParaRPr lang="en-US" sz="1400" dirty="0">
              <a:ea typeface="+mn-lt"/>
              <a:cs typeface="+mn-lt"/>
            </a:endParaRPr>
          </a:p>
          <a:p>
            <a:endParaRPr lang="en-US" sz="1400" dirty="0">
              <a:ea typeface="+mn-lt"/>
              <a:cs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47D73A3-0258-9EE5-17CB-6914417F9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5</a:t>
            </a:fld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67BE3F9-F5DD-2FED-0A86-234406C91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081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1FEE6-D338-4FFF-57C1-03BC5DFC8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564DC-74A3-15F6-25F7-430F14DD1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89" y="1434257"/>
            <a:ext cx="10515600" cy="615821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/>
                <a:cs typeface="Arial"/>
              </a:rPr>
              <a:t>Binary Classification Results</a:t>
            </a:r>
            <a:endParaRPr lang="en-IN" sz="2000" b="1" dirty="0" err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F0F14D-93FD-77B0-D241-C1942FEA0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6</a:t>
            </a:fld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D0A0401-145E-DE01-4912-733F5848BD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55000" lnSpcReduction="20000"/>
          </a:bodyPr>
          <a:lstStyle/>
          <a:p>
            <a:pPr>
              <a:buNone/>
            </a:pPr>
            <a:r>
              <a:rPr lang="en-US" dirty="0">
                <a:ea typeface="+mn-lt"/>
                <a:cs typeface="+mn-lt"/>
              </a:rPr>
              <a:t>Task: Determine whether an image contains coral or not.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Best Performing Model: EfficientNet-B7 (97.83% accuracy)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Performance of Other Models: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 ResNet-50: 96.79%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 EfficientNet-B4: 97.75%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 Google </a:t>
            </a:r>
            <a:r>
              <a:rPr lang="en-US" dirty="0" err="1">
                <a:ea typeface="+mn-lt"/>
                <a:cs typeface="+mn-lt"/>
              </a:rPr>
              <a:t>ViT</a:t>
            </a:r>
            <a:r>
              <a:rPr lang="en-US" dirty="0">
                <a:ea typeface="+mn-lt"/>
                <a:cs typeface="+mn-lt"/>
              </a:rPr>
              <a:t>-Base: 96.96%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 </a:t>
            </a:r>
            <a:r>
              <a:rPr lang="en-US" dirty="0" err="1">
                <a:ea typeface="+mn-lt"/>
                <a:cs typeface="+mn-lt"/>
              </a:rPr>
              <a:t>CoCa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ViT</a:t>
            </a:r>
            <a:r>
              <a:rPr lang="en-US" dirty="0">
                <a:ea typeface="+mn-lt"/>
                <a:cs typeface="+mn-lt"/>
              </a:rPr>
              <a:t>: 97.17%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Key Observations: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 Vision Transformers (</a:t>
            </a:r>
            <a:r>
              <a:rPr lang="en-US" dirty="0" err="1">
                <a:ea typeface="+mn-lt"/>
                <a:cs typeface="+mn-lt"/>
              </a:rPr>
              <a:t>ViTs</a:t>
            </a:r>
            <a:r>
              <a:rPr lang="en-US" dirty="0">
                <a:ea typeface="+mn-lt"/>
                <a:cs typeface="+mn-lt"/>
              </a:rPr>
              <a:t>) performed competitively but required longer training times.</a:t>
            </a:r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 EfficientNet-B7 outperformed CNNs and </a:t>
            </a:r>
            <a:r>
              <a:rPr lang="en-US" dirty="0" err="1">
                <a:ea typeface="+mn-lt"/>
                <a:cs typeface="+mn-lt"/>
              </a:rPr>
              <a:t>ViTs</a:t>
            </a:r>
            <a:r>
              <a:rPr lang="en-US" dirty="0">
                <a:ea typeface="+mn-lt"/>
                <a:cs typeface="+mn-lt"/>
              </a:rPr>
              <a:t> while being more computationally efficient.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 </a:t>
            </a:r>
            <a:r>
              <a:rPr lang="en-US" dirty="0" err="1">
                <a:ea typeface="+mn-lt"/>
                <a:cs typeface="+mn-lt"/>
              </a:rPr>
              <a:t>CoCa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ViT</a:t>
            </a:r>
            <a:r>
              <a:rPr lang="en-US" dirty="0">
                <a:ea typeface="+mn-lt"/>
                <a:cs typeface="+mn-lt"/>
              </a:rPr>
              <a:t> had high accuracy but marginal improvement over </a:t>
            </a:r>
            <a:r>
              <a:rPr lang="en-US" dirty="0" err="1">
                <a:ea typeface="+mn-lt"/>
                <a:cs typeface="+mn-lt"/>
              </a:rPr>
              <a:t>EfficientNet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 The use of data augmentation (flipping, rotation, brightness adjustment) improved performance.</a:t>
            </a:r>
            <a:endParaRPr lang="en-US" dirty="0"/>
          </a:p>
          <a:p>
            <a:pPr>
              <a:buNone/>
            </a:pPr>
            <a:r>
              <a:rPr lang="en-US" dirty="0">
                <a:ea typeface="+mn-lt"/>
                <a:cs typeface="+mn-lt"/>
              </a:rPr>
              <a:t>Conclusion:</a:t>
            </a:r>
            <a:endParaRPr lang="en-US" dirty="0"/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 EfficientNet-B7 is the best model for binary classification due to its high accuracy and efficiency.</a:t>
            </a:r>
          </a:p>
          <a:p>
            <a:pPr marL="0" indent="0">
              <a:buNone/>
            </a:pP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8674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6D6569-78B1-FA31-28E0-9FD0B0B0D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D2934-F503-17B3-EC1D-DE190B596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099" y="2035835"/>
            <a:ext cx="2213811" cy="589085"/>
          </a:xfrm>
        </p:spPr>
        <p:txBody>
          <a:bodyPr>
            <a:normAutofit fontScale="90000"/>
          </a:bodyPr>
          <a:lstStyle/>
          <a:p>
            <a:r>
              <a:rPr lang="en-US" sz="2000" b="1" dirty="0">
                <a:latin typeface="Arial"/>
                <a:cs typeface="Arial"/>
              </a:rPr>
              <a:t>Binary Classification Visual Results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9D46B15-EA0F-3310-DA1F-3D4CDCCFC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7</a:t>
            </a:fld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178BA157-5AF6-3B43-0421-40A6531DA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4" name="Picture 3" descr="A collage of images of animals and fish&#10;&#10;AI-generated content may be incorrect.">
            <a:extLst>
              <a:ext uri="{FF2B5EF4-FFF2-40B4-BE49-F238E27FC236}">
                <a16:creationId xmlns:a16="http://schemas.microsoft.com/office/drawing/2014/main" id="{7528A363-DD52-C542-B37A-911570C17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502" y="1394326"/>
            <a:ext cx="7979276" cy="541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700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985A7-C03A-D8EE-13DC-732AE7AB9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D0E5B-D92F-3013-BCB9-C1019BCEB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889" y="1434257"/>
            <a:ext cx="10515600" cy="615821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rgbClr val="000000"/>
                </a:solidFill>
                <a:ea typeface="+mj-lt"/>
                <a:cs typeface="+mj-lt"/>
              </a:rPr>
              <a:t>Multiclass Classification Results</a:t>
            </a:r>
            <a:endParaRPr lang="en-US" b="1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4CF85F1A-81E4-53A5-3A9B-F65938463DF9}"/>
              </a:ext>
            </a:extLst>
          </p:cNvPr>
          <p:cNvSpPr txBox="1">
            <a:spLocks/>
          </p:cNvSpPr>
          <p:nvPr/>
        </p:nvSpPr>
        <p:spPr>
          <a:xfrm>
            <a:off x="759278" y="2126925"/>
            <a:ext cx="10692493" cy="44008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ea typeface="+mn-lt"/>
                <a:cs typeface="+mn-lt"/>
              </a:rPr>
              <a:t>Task: Classify images into 29 categories (27 coral species, 1 Marine class, 1 Other class).</a:t>
            </a:r>
            <a:endParaRPr lang="en-US" sz="160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Best Performing Model: Google </a:t>
            </a:r>
            <a:r>
              <a:rPr lang="en-US" sz="1600" dirty="0" err="1">
                <a:ea typeface="+mn-lt"/>
                <a:cs typeface="+mn-lt"/>
              </a:rPr>
              <a:t>ViT</a:t>
            </a:r>
            <a:r>
              <a:rPr lang="en-US" sz="1600" dirty="0">
                <a:ea typeface="+mn-lt"/>
                <a:cs typeface="+mn-lt"/>
              </a:rPr>
              <a:t>-Base (95.95% accuracy)</a:t>
            </a:r>
            <a:endParaRPr lang="en-US" sz="160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Performance of Other Models:</a:t>
            </a:r>
            <a:endParaRPr lang="en-US" sz="1600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ResNet-50: 91.15%</a:t>
            </a:r>
            <a:endParaRPr lang="en-US" sz="1050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EfficientNet-B4: 94.13%</a:t>
            </a:r>
            <a:endParaRPr lang="en-US" sz="1050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EfficientNet-B7: 94.64%</a:t>
            </a:r>
            <a:endParaRPr lang="en-US" sz="1050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err="1">
                <a:ea typeface="+mn-lt"/>
                <a:cs typeface="+mn-lt"/>
              </a:rPr>
              <a:t>CoCa</a:t>
            </a:r>
            <a:r>
              <a:rPr lang="en-US" sz="1050" dirty="0">
                <a:ea typeface="+mn-lt"/>
                <a:cs typeface="+mn-lt"/>
              </a:rPr>
              <a:t> </a:t>
            </a:r>
            <a:r>
              <a:rPr lang="en-US" sz="1050" err="1">
                <a:ea typeface="+mn-lt"/>
                <a:cs typeface="+mn-lt"/>
              </a:rPr>
              <a:t>ViT</a:t>
            </a:r>
            <a:r>
              <a:rPr lang="en-US" sz="1050" dirty="0">
                <a:ea typeface="+mn-lt"/>
                <a:cs typeface="+mn-lt"/>
              </a:rPr>
              <a:t>: 95.40%</a:t>
            </a:r>
            <a:endParaRPr lang="en-US" sz="105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Key Observations:</a:t>
            </a:r>
            <a:endParaRPr lang="en-US" sz="1600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Google </a:t>
            </a:r>
            <a:r>
              <a:rPr lang="en-US" sz="1050" err="1">
                <a:ea typeface="+mn-lt"/>
                <a:cs typeface="+mn-lt"/>
              </a:rPr>
              <a:t>ViT</a:t>
            </a:r>
            <a:r>
              <a:rPr lang="en-US" sz="1050" dirty="0">
                <a:ea typeface="+mn-lt"/>
                <a:cs typeface="+mn-lt"/>
              </a:rPr>
              <a:t>-Base outperformed other models, leveraging transformers’ ability to learn long-range dependencies.</a:t>
            </a:r>
            <a:endParaRPr lang="en-US" sz="1050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err="1">
                <a:ea typeface="+mn-lt"/>
                <a:cs typeface="+mn-lt"/>
              </a:rPr>
              <a:t>CoCa</a:t>
            </a:r>
            <a:r>
              <a:rPr lang="en-US" sz="1050" dirty="0">
                <a:ea typeface="+mn-lt"/>
                <a:cs typeface="+mn-lt"/>
              </a:rPr>
              <a:t> </a:t>
            </a:r>
            <a:r>
              <a:rPr lang="en-US" sz="1050" err="1">
                <a:ea typeface="+mn-lt"/>
                <a:cs typeface="+mn-lt"/>
              </a:rPr>
              <a:t>ViT</a:t>
            </a:r>
            <a:r>
              <a:rPr lang="en-US" sz="1050" dirty="0">
                <a:ea typeface="+mn-lt"/>
                <a:cs typeface="+mn-lt"/>
              </a:rPr>
              <a:t> performed similarly to </a:t>
            </a:r>
            <a:r>
              <a:rPr lang="en-US" sz="1050" err="1">
                <a:ea typeface="+mn-lt"/>
                <a:cs typeface="+mn-lt"/>
              </a:rPr>
              <a:t>ViT</a:t>
            </a:r>
            <a:r>
              <a:rPr lang="en-US" sz="1050" dirty="0">
                <a:ea typeface="+mn-lt"/>
                <a:cs typeface="+mn-lt"/>
              </a:rPr>
              <a:t>-Base, but the performance gain was not significant given its size.</a:t>
            </a:r>
            <a:endParaRPr lang="en-US" sz="1050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EfficientNet-B4 and B7 were highly competitive and more efficient than </a:t>
            </a:r>
            <a:r>
              <a:rPr lang="en-US" sz="1050" err="1">
                <a:ea typeface="+mn-lt"/>
                <a:cs typeface="+mn-lt"/>
              </a:rPr>
              <a:t>ViTs</a:t>
            </a:r>
            <a:r>
              <a:rPr lang="en-US" sz="1050" dirty="0">
                <a:ea typeface="+mn-lt"/>
                <a:cs typeface="+mn-lt"/>
              </a:rPr>
              <a:t>.</a:t>
            </a:r>
            <a:endParaRPr lang="en-US" sz="1050">
              <a:ea typeface="+mn-lt"/>
              <a:cs typeface="+mn-lt"/>
            </a:endParaRPr>
          </a:p>
          <a:p>
            <a:r>
              <a:rPr lang="en-US" sz="1600" dirty="0">
                <a:ea typeface="+mn-lt"/>
                <a:cs typeface="+mn-lt"/>
              </a:rPr>
              <a:t>Conclusion:</a:t>
            </a:r>
            <a:endParaRPr lang="en-US" sz="1600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050" dirty="0">
                <a:ea typeface="+mn-lt"/>
                <a:cs typeface="+mn-lt"/>
              </a:rPr>
              <a:t>Google </a:t>
            </a:r>
            <a:r>
              <a:rPr lang="en-US" sz="1050" err="1">
                <a:ea typeface="+mn-lt"/>
                <a:cs typeface="+mn-lt"/>
              </a:rPr>
              <a:t>ViT</a:t>
            </a:r>
            <a:r>
              <a:rPr lang="en-US" sz="1050" dirty="0">
                <a:ea typeface="+mn-lt"/>
                <a:cs typeface="+mn-lt"/>
              </a:rPr>
              <a:t>-Base is best for multiclass classification due to its high accuracy and generalization ability.</a:t>
            </a:r>
            <a:endParaRPr lang="en-US" sz="1050">
              <a:ea typeface="+mn-lt"/>
              <a:cs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3BE6834-241D-ED2E-6290-3B7222E43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8</a:t>
            </a:fld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21981B8-3E07-C7BC-4B09-1473BD6CB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0481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939155-935C-8109-9DEF-1E3625D52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81D44-D85E-E90A-D11F-2C0AD7FC5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089" y="1710482"/>
            <a:ext cx="2200275" cy="606296"/>
          </a:xfrm>
        </p:spPr>
        <p:txBody>
          <a:bodyPr>
            <a:normAutofit fontScale="90000"/>
          </a:bodyPr>
          <a:lstStyle/>
          <a:p>
            <a:r>
              <a:rPr lang="en-US" sz="2000" b="1" dirty="0">
                <a:latin typeface="Arial"/>
                <a:cs typeface="Arial"/>
              </a:rPr>
              <a:t>Multiclass Classification Visual Result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593B3F5-6D88-AE54-A07A-9B30AD8EA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5B86D-0415-4975-93AB-BA798ADC5766}" type="slidenum">
              <a:rPr lang="en-IN" smtClean="0"/>
              <a:t>9</a:t>
            </a:fld>
            <a:endParaRPr lang="en-IN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4EA8D3F-2981-A861-7A33-457EDBB7B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3" name="Picture 2" descr="A collage of different types of food&#10;&#10;AI-generated content may be incorrect.">
            <a:extLst>
              <a:ext uri="{FF2B5EF4-FFF2-40B4-BE49-F238E27FC236}">
                <a16:creationId xmlns:a16="http://schemas.microsoft.com/office/drawing/2014/main" id="{67FEBB64-AAF3-E27D-427C-1577F700E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525" y="1450477"/>
            <a:ext cx="9115425" cy="509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151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33</Words>
  <Application>Microsoft Office PowerPoint</Application>
  <PresentationFormat>Widescreen</PresentationFormat>
  <Paragraphs>10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 Coral Classification and Detection: Advancing Underwater Imaging for Biodiversity Monitoring Paper ID: 297</vt:lpstr>
      <vt:lpstr>Introduction</vt:lpstr>
      <vt:lpstr>Challenges</vt:lpstr>
      <vt:lpstr>Dataset</vt:lpstr>
      <vt:lpstr>Models Overview</vt:lpstr>
      <vt:lpstr>Binary Classification Results</vt:lpstr>
      <vt:lpstr>Binary Classification Visual Results</vt:lpstr>
      <vt:lpstr>Multiclass Classification Results</vt:lpstr>
      <vt:lpstr>Multiclass Classification Visual Result</vt:lpstr>
      <vt:lpstr>Object Detection Results</vt:lpstr>
      <vt:lpstr>Object Detection Visual Results</vt:lpstr>
      <vt:lpstr>Conclusion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Paper ID: The paper title goes here</dc:title>
  <dc:creator>Abhishek Gupta</dc:creator>
  <cp:lastModifiedBy>Abhishek Gupta</cp:lastModifiedBy>
  <cp:revision>352</cp:revision>
  <dcterms:created xsi:type="dcterms:W3CDTF">2025-02-17T04:22:19Z</dcterms:created>
  <dcterms:modified xsi:type="dcterms:W3CDTF">2025-02-22T04:19:14Z</dcterms:modified>
</cp:coreProperties>
</file>

<file path=docProps/thumbnail.jpeg>
</file>